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spcBef>
                <a:spcPts val="2000"/>
              </a:spcBef>
              <a:buSzPct val="100000"/>
              <a:buFont typeface="Arial"/>
              <a:defRPr sz="5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b="0" spc="0" sz="6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spcBef>
                <a:spcPts val="20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979714" indent="-522514" defTabSz="1828800">
              <a:spcBef>
                <a:spcPts val="20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defTabSz="1828800">
              <a:spcBef>
                <a:spcPts val="20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20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20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ext Placeholder 3"/>
          <p:cNvSpPr/>
          <p:nvPr>
            <p:ph type="body" sz="quarter" idx="21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1828800">
              <a:spcBef>
                <a:spcPts val="2000"/>
              </a:spcBef>
              <a:buSzTx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hyperlink" Target="https://ssrn.com/abstract=3571484" TargetMode="External"/><Relationship Id="rId5" Type="http://schemas.openxmlformats.org/officeDocument/2006/relationships/hyperlink" Target="https://dx.doi.org/10.2139/ssrn.3571484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3 April 2021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3 April 2021</a:t>
            </a:r>
          </a:p>
        </p:txBody>
      </p:sp>
      <p:sp>
        <p:nvSpPr>
          <p:cNvPr id="179" name="Vitamin D in COVID-19 Manageme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Vitamin D in COVID-19 Management</a:t>
            </a:r>
          </a:p>
        </p:txBody>
      </p:sp>
      <p:sp>
        <p:nvSpPr>
          <p:cNvPr id="180" name="dr. Ade Rahmaini, M.Ked (Paru), Sp.P(K)"/>
          <p:cNvSpPr txBox="1"/>
          <p:nvPr>
            <p:ph type="subTitle" sz="quarter" idx="1"/>
          </p:nvPr>
        </p:nvSpPr>
        <p:spPr>
          <a:xfrm>
            <a:off x="1206500" y="8589026"/>
            <a:ext cx="21971001" cy="1905001"/>
          </a:xfrm>
          <a:prstGeom prst="rect">
            <a:avLst/>
          </a:prstGeom>
        </p:spPr>
        <p:txBody>
          <a:bodyPr/>
          <a:lstStyle/>
          <a:p>
            <a:pPr/>
            <a:r>
              <a:t>dr. Ade Rahmaini, M.Ked (Paru), Sp.P(K)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983" b="9507"/>
          <a:stretch>
            <a:fillRect/>
          </a:stretch>
        </p:blipFill>
        <p:spPr>
          <a:xfrm>
            <a:off x="674160" y="3570495"/>
            <a:ext cx="10363955" cy="10003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8250" b="22530"/>
          <a:stretch>
            <a:fillRect/>
          </a:stretch>
        </p:blipFill>
        <p:spPr>
          <a:xfrm>
            <a:off x="11130188" y="3347273"/>
            <a:ext cx="12667117" cy="85443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Rectangle 4"/>
          <p:cNvGrpSpPr/>
          <p:nvPr/>
        </p:nvGrpSpPr>
        <p:grpSpPr>
          <a:xfrm>
            <a:off x="1584325" y="574591"/>
            <a:ext cx="21793201" cy="2772684"/>
            <a:chOff x="0" y="0"/>
            <a:chExt cx="21793200" cy="2772682"/>
          </a:xfrm>
        </p:grpSpPr>
        <p:sp>
          <p:nvSpPr>
            <p:cNvPr id="232" name="Rectangle"/>
            <p:cNvSpPr/>
            <p:nvPr/>
          </p:nvSpPr>
          <p:spPr>
            <a:xfrm>
              <a:off x="0" y="-1"/>
              <a:ext cx="21793200" cy="2772684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72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</a:p>
          </p:txBody>
        </p:sp>
        <p:sp>
          <p:nvSpPr>
            <p:cNvPr id="233" name="Kaitan Status Vitamin D dengan…"/>
            <p:cNvSpPr txBox="1"/>
            <p:nvPr/>
          </p:nvSpPr>
          <p:spPr>
            <a:xfrm>
              <a:off x="104139" y="278206"/>
              <a:ext cx="21584921" cy="2216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1828800">
                <a:defRPr b="1"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Kaitan Status V</a:t>
              </a:r>
              <a:r>
                <a:t>itamin D</a:t>
              </a:r>
              <a:r>
                <a:t> dengan </a:t>
              </a:r>
            </a:p>
            <a:p>
              <a:pPr defTabSz="1828800">
                <a:defRPr b="1"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Tingkat Keparahan </a:t>
              </a:r>
              <a:r>
                <a:t> &amp; Kematian Akibat COVID-19</a:t>
              </a:r>
            </a:p>
          </p:txBody>
        </p:sp>
      </p:grpSp>
      <p:sp>
        <p:nvSpPr>
          <p:cNvPr id="235" name="Rectangle 5"/>
          <p:cNvSpPr txBox="1"/>
          <p:nvPr/>
        </p:nvSpPr>
        <p:spPr>
          <a:xfrm>
            <a:off x="12785826" y="12281203"/>
            <a:ext cx="11190441" cy="127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r" defTabSz="1828800">
              <a:defRPr sz="3600">
                <a:solidFill>
                  <a:srgbClr val="505050"/>
                </a:solidFill>
                <a:latin typeface="NexusSansWebPro"/>
                <a:ea typeface="NexusSansWebPro"/>
                <a:cs typeface="NexusSansWebPro"/>
                <a:sym typeface="NexusSansWebPro"/>
              </a:defRPr>
            </a:pPr>
            <a:r>
              <a:t>Alipio, Mark,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https://ssrn.com/abstract=3571484</a:t>
            </a:r>
            <a:r>
              <a:t> or</a:t>
            </a:r>
          </a:p>
          <a:p>
            <a:pPr algn="r" defTabSz="1828800">
              <a:defRPr sz="3600">
                <a:solidFill>
                  <a:srgbClr val="505050"/>
                </a:solidFill>
                <a:latin typeface="NexusSansWebPro"/>
                <a:ea typeface="NexusSansWebPro"/>
                <a:cs typeface="NexusSansWebPro"/>
                <a:sym typeface="NexusSansWebPro"/>
              </a:defRPr>
            </a:pPr>
            <a:r>
              <a:t> 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http://dx.doi.org/10.2139/ssrn.3571484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tatus vitamin D (kadar CRP) berhubungan dengan pengurangan resiko, penurunan tingkat keparahan penyakit dan pgnurunan tingkat mortalitas (A-CMR) pasien COVID-19 melalui mekanisme penghambatan badai sitokin."/>
          <p:cNvSpPr txBox="1"/>
          <p:nvPr>
            <p:ph type="body" sz="quarter" idx="1"/>
          </p:nvPr>
        </p:nvSpPr>
        <p:spPr>
          <a:xfrm>
            <a:off x="7628821" y="1425673"/>
            <a:ext cx="15892310" cy="3356827"/>
          </a:xfrm>
          <a:prstGeom prst="rect">
            <a:avLst/>
          </a:prstGeom>
        </p:spPr>
        <p:txBody>
          <a:bodyPr/>
          <a:lstStyle>
            <a:lvl1pPr marL="591312" indent="-591312" defTabSz="2365188">
              <a:spcBef>
                <a:spcPts val="4300"/>
              </a:spcBef>
              <a:defRPr sz="4656"/>
            </a:lvl1pPr>
          </a:lstStyle>
          <a:p>
            <a:pPr/>
            <a:r>
              <a:t>Status vitamin D (kadar CRP) berhubungan dengan pengurangan resiko, penurunan tingkat keparahan penyakit dan pgnurunan tingkat mortalitas (A-CMR) pasien COVID-19 melalui mekanisme penghambatan badai sitokin.</a:t>
            </a:r>
          </a:p>
        </p:txBody>
      </p:sp>
      <p:pic>
        <p:nvPicPr>
          <p:cNvPr id="238" name="IMG_5886.jpg" descr="IMG_588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057" y="2363776"/>
            <a:ext cx="6620148" cy="812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5887.jpg" descr="IMG_588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3841" y="5259499"/>
            <a:ext cx="16710514" cy="689753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Ali Daneshkhah et al.,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Ali Daneshkhah et al.,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siko keparahan meningkat signifikan pada pasien dengan defisiensi kadar 25 (OH)D."/>
          <p:cNvSpPr txBox="1"/>
          <p:nvPr>
            <p:ph type="body" sz="quarter" idx="1"/>
          </p:nvPr>
        </p:nvSpPr>
        <p:spPr>
          <a:xfrm>
            <a:off x="285828" y="10386654"/>
            <a:ext cx="9086234" cy="1941886"/>
          </a:xfrm>
          <a:prstGeom prst="rect">
            <a:avLst/>
          </a:prstGeom>
        </p:spPr>
        <p:txBody>
          <a:bodyPr/>
          <a:lstStyle>
            <a:lvl1pPr marL="609599" indent="-609599">
              <a:defRPr sz="3500"/>
            </a:lvl1pPr>
          </a:lstStyle>
          <a:p>
            <a:pPr/>
            <a:r>
              <a:t>Resiko keparahan meningkat signifikan pada pasien dengan defisiensi kadar 25 (OH)D.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9906" y="1202990"/>
            <a:ext cx="9596593" cy="8454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4574" y="9782397"/>
            <a:ext cx="12534917" cy="315039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Arrow"/>
          <p:cNvSpPr/>
          <p:nvPr/>
        </p:nvSpPr>
        <p:spPr>
          <a:xfrm>
            <a:off x="9282107" y="1034476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6" name="Zhila Maghbooli et al.,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Zhila Maghbooli et al., 2020</a:t>
            </a:r>
          </a:p>
        </p:txBody>
      </p:sp>
      <p:sp>
        <p:nvSpPr>
          <p:cNvPr id="247" name="Pada grafik menunjukkan hampir tidak ada kematian pada pasien dengan 25 (OH) D di atas 40 ng/mL"/>
          <p:cNvSpPr txBox="1"/>
          <p:nvPr/>
        </p:nvSpPr>
        <p:spPr>
          <a:xfrm>
            <a:off x="863067" y="2361957"/>
            <a:ext cx="9737222" cy="3702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Pada grafik menunjukkan hampir tidak ada kematian pada pasien dengan 25 (OH) D di atas 40 ng/mL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ari 191.779 orang Amerika di 50 negara bagian menunjukkan bahwa orang dengan defisiensi vitamin D memiliki resiko 54% lebih tinggi terkena COVID-19 dibandingkan orang dengan kadar vitamin D dalam darah cukup."/>
          <p:cNvSpPr txBox="1"/>
          <p:nvPr>
            <p:ph type="body" sz="quarter" idx="1"/>
          </p:nvPr>
        </p:nvSpPr>
        <p:spPr>
          <a:xfrm>
            <a:off x="1206500" y="4248504"/>
            <a:ext cx="9493117" cy="6694987"/>
          </a:xfrm>
          <a:prstGeom prst="rect">
            <a:avLst/>
          </a:prstGeom>
        </p:spPr>
        <p:txBody>
          <a:bodyPr/>
          <a:lstStyle/>
          <a:p>
            <a:pPr/>
            <a:r>
              <a:t>Dari 191.779 orang Amerika di 50 negara bagian menunjukkan bahwa orang dengan defisiensi vitamin D memiliki resiko 54% lebih tinggi terkena COVID-19 dibandingkan orang dengan kadar vitamin D dalam darah cukup.</a:t>
            </a:r>
          </a:p>
        </p:txBody>
      </p:sp>
      <p:pic>
        <p:nvPicPr>
          <p:cNvPr id="250" name="IMG_5890.jpg" descr="IMG_589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69713" y="2769794"/>
            <a:ext cx="12444417" cy="9358606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Hollick MJ et al. SARS-CoV-2 positivity rates associated with circulating 25- hydroxyvitamin D levels. PLoS ONE 15(9): e0239252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457200">
              <a:spcBef>
                <a:spcPts val="1200"/>
              </a:spcBef>
              <a:defRPr sz="1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Hollick MJ et al. SARS-CoV-2 positivity rates associated with circulating 25- hydroxyvitamin D levels. PLoS ONE 15(9): e0239252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G_5899.jpg" descr="IMG_58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753" y="745987"/>
            <a:ext cx="22574494" cy="1099783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Jain et al.,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Jain et al.,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Vitamin D dosis Tinggi dengan pemberian agresif 60.000 IU/hari pada pasien positif COVID-19 meningkatkan kecepatan perolehan hasil PCR yang negative, dengan diikuti perbaikan marker inflamasi yang signifikan"/>
          <p:cNvSpPr txBox="1"/>
          <p:nvPr>
            <p:ph type="body" sz="quarter" idx="1"/>
          </p:nvPr>
        </p:nvSpPr>
        <p:spPr>
          <a:xfrm>
            <a:off x="874744" y="1473093"/>
            <a:ext cx="22421177" cy="2698964"/>
          </a:xfrm>
          <a:prstGeom prst="rect">
            <a:avLst/>
          </a:prstGeom>
        </p:spPr>
        <p:txBody>
          <a:bodyPr/>
          <a:lstStyle/>
          <a:p>
            <a:pPr/>
            <a:r>
              <a:t>Vitamin D dosis Tinggi dengan pemberian agresif 60.000 IU/hari pada pasien positif COVID-19 meningkatkan kecepatan perolehan hasil PCR yang negative, dengan diikuti perbaikan marker inflamasi yang signifikan</a:t>
            </a:r>
          </a:p>
        </p:txBody>
      </p:sp>
      <p:pic>
        <p:nvPicPr>
          <p:cNvPr id="257" name="IMG_5895.jpg" descr="IMG_589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8590" y="4149224"/>
            <a:ext cx="10115272" cy="7894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5894.jpg" descr="IMG_589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45260" y="4054270"/>
            <a:ext cx="12190608" cy="735066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Rastogi, et al.,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Rastogi, et al.,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emberian suplementasi vitamin D3 (80.000 IU) sesaat sebelum dan saat terkena COVID-19 memiliki korelasi kuat dengan berkurangnya keparahan COVID-19 dan peningkatan survival rate berdasarkan jumlah mortalitas dan OSCI (Ordinal Scale for Clinical Improvem"/>
          <p:cNvSpPr txBox="1"/>
          <p:nvPr>
            <p:ph type="body" sz="quarter" idx="1"/>
          </p:nvPr>
        </p:nvSpPr>
        <p:spPr>
          <a:xfrm>
            <a:off x="495596" y="8613738"/>
            <a:ext cx="10926034" cy="35553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Pemberian suplementasi vitamin D3 (80.000 IU) sesaat sebelum dan saat terkena COVID-19 memiliki korelasi kuat dengan berkurangnya keparahan COVID-19 dan peningkatan survival rate berdasarkan jumlah mortalitas dan OSCI (Ordinal Scale for Clinical Improvement)</a:t>
            </a:r>
          </a:p>
        </p:txBody>
      </p:sp>
      <p:pic>
        <p:nvPicPr>
          <p:cNvPr id="262" name="IMG_5891.jpg" descr="IMG_589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423" y="495617"/>
            <a:ext cx="21350626" cy="6777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5892.jpg" descr="IMG_589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5533" y="7783728"/>
            <a:ext cx="11467939" cy="521532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Annweiler et al.,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Annweiler et al.,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4"/>
          <p:cNvSpPr txBox="1"/>
          <p:nvPr/>
        </p:nvSpPr>
        <p:spPr>
          <a:xfrm>
            <a:off x="14012453" y="12929335"/>
            <a:ext cx="10726420" cy="53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Grant WB, et al. </a:t>
            </a:r>
            <a:r>
              <a:t>Nutrients 2020, 12, 988;</a:t>
            </a:r>
            <a:r>
              <a:t> </a:t>
            </a:r>
            <a:r>
              <a:t>doi:10.3390/nu12040988</a:t>
            </a:r>
          </a:p>
        </p:txBody>
      </p:sp>
      <p:sp>
        <p:nvSpPr>
          <p:cNvPr id="267" name="Rectangle 6"/>
          <p:cNvSpPr txBox="1"/>
          <p:nvPr/>
        </p:nvSpPr>
        <p:spPr>
          <a:xfrm>
            <a:off x="2019934" y="3522664"/>
            <a:ext cx="21238484" cy="802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85800" indent="-685800" algn="l" defTabSz="1828800">
              <a:spcBef>
                <a:spcPts val="2400"/>
              </a:spcBef>
              <a:defRPr b="1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Vitamin D dapat menurunkan risiko infeksi virus dengan mekanisme:</a:t>
            </a:r>
          </a:p>
          <a:p>
            <a:pPr marL="685800" indent="-685800" algn="just" defTabSz="1828800">
              <a:spcBef>
                <a:spcPts val="2400"/>
              </a:spcBef>
              <a:buClr>
                <a:srgbClr val="C00000"/>
              </a:buClr>
              <a:buSzPct val="100000"/>
              <a:buChar char="➢"/>
              <a:defRPr b="1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Memperkuat barier fisik </a:t>
            </a:r>
            <a:r>
              <a:rPr b="0">
                <a:solidFill>
                  <a:srgbClr val="000000"/>
                </a:solidFill>
              </a:rPr>
              <a:t>dengan mempertahankan integritas </a:t>
            </a:r>
            <a:r>
              <a:rPr b="0" i="1">
                <a:solidFill>
                  <a:srgbClr val="000000"/>
                </a:solidFill>
              </a:rPr>
              <a:t>junction</a:t>
            </a:r>
            <a:r>
              <a:rPr b="0">
                <a:solidFill>
                  <a:srgbClr val="000000"/>
                </a:solidFill>
              </a:rPr>
              <a:t> antar sel</a:t>
            </a:r>
            <a:endParaRPr b="0">
              <a:solidFill>
                <a:srgbClr val="000000"/>
              </a:solidFill>
            </a:endParaRPr>
          </a:p>
          <a:p>
            <a:pPr marL="685800" indent="-685800" algn="just" defTabSz="1828800">
              <a:buClr>
                <a:srgbClr val="C00000"/>
              </a:buClr>
              <a:buSzPct val="100000"/>
              <a:buChar char="➢"/>
              <a:defRPr b="1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Meningkatkan imunitas seluler bawaan</a:t>
            </a:r>
            <a:r>
              <a:rPr b="0">
                <a:solidFill>
                  <a:srgbClr val="000000"/>
                </a:solidFill>
              </a:rPr>
              <a:t> dengan:</a:t>
            </a:r>
            <a:endParaRPr b="0">
              <a:solidFill>
                <a:srgbClr val="000000"/>
              </a:solidFill>
            </a:endParaRPr>
          </a:p>
          <a:p>
            <a:pPr lvl="1" marL="1143000" indent="-685800" algn="just" defTabSz="1828800">
              <a:buClr>
                <a:srgbClr val="C00000"/>
              </a:buClr>
              <a:buSzPct val="100000"/>
              <a:buChar char="▪"/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Induksi peptida antimikroba (cathelicidin &amp; defensin) yang dapat menurunkan tingkat replikasi virus</a:t>
            </a:r>
          </a:p>
          <a:p>
            <a:pPr lvl="1" marL="1143000" indent="-685800" algn="just" defTabSz="1828800">
              <a:buClr>
                <a:srgbClr val="C00000"/>
              </a:buClr>
              <a:buSzPct val="100000"/>
              <a:buChar char="▪"/>
              <a:defRPr b="1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Menurunkan konsentrasi sitokin pro-inflamasi dari sel dendritik (IL-6, TNF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</a:t>
            </a:r>
            <a:r>
              <a:rPr b="0"/>
              <a:t> &amp; meningkatkan konsentrasi sitokin anti-inflamasi, sehingga menurunkan badai sitokin yang dapat menyebabkan pneumonia</a:t>
            </a:r>
            <a:endParaRPr b="0"/>
          </a:p>
          <a:p>
            <a:pPr marL="685800" indent="-685800" algn="just" defTabSz="1828800">
              <a:buClr>
                <a:srgbClr val="C00000"/>
              </a:buClr>
              <a:buSzPct val="100000"/>
              <a:buChar char="➢"/>
              <a:defRPr b="1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Modulasi imunitas adaptif </a:t>
            </a:r>
            <a:r>
              <a:rPr b="0">
                <a:solidFill>
                  <a:srgbClr val="000000"/>
                </a:solidFill>
              </a:rPr>
              <a:t>dengan:</a:t>
            </a:r>
            <a:endParaRPr b="0">
              <a:solidFill>
                <a:srgbClr val="000000"/>
              </a:solidFill>
            </a:endParaRPr>
          </a:p>
          <a:p>
            <a:pPr lvl="1" marL="1143000" indent="-685800" algn="just" defTabSz="1828800">
              <a:buClr>
                <a:srgbClr val="C00000"/>
              </a:buClr>
              <a:buSzPct val="100000"/>
              <a:buChar char="▪"/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Menekan respons sel Th1 dengan menekan produksi sitokin pro-inflamasi (IL-2, IFN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g</a:t>
            </a:r>
            <a:r>
              <a:t>)</a:t>
            </a:r>
          </a:p>
          <a:p>
            <a:pPr lvl="1" marL="1143000" indent="-685800" algn="just" defTabSz="1828800">
              <a:buClr>
                <a:srgbClr val="C00000"/>
              </a:buClr>
              <a:buSzPct val="100000"/>
              <a:buChar char="▪"/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Memicu produksi sitokin oleh sel Th2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membantu menekan sel Th1</a:t>
            </a:r>
          </a:p>
          <a:p>
            <a:pPr lvl="1" marL="1143000" indent="-685800" algn="just" defTabSz="1828800">
              <a:buClr>
                <a:srgbClr val="C00000"/>
              </a:buClr>
              <a:buSzPct val="100000"/>
              <a:buChar char="▪"/>
              <a:defRPr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Memicu induksi sel Treg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menghambat proses inflamasi</a:t>
            </a:r>
          </a:p>
        </p:txBody>
      </p:sp>
      <p:grpSp>
        <p:nvGrpSpPr>
          <p:cNvPr id="270" name="Rectangle 4"/>
          <p:cNvGrpSpPr/>
          <p:nvPr/>
        </p:nvGrpSpPr>
        <p:grpSpPr>
          <a:xfrm>
            <a:off x="1556657" y="395599"/>
            <a:ext cx="21793201" cy="2719078"/>
            <a:chOff x="0" y="83261"/>
            <a:chExt cx="21793200" cy="2719076"/>
          </a:xfrm>
        </p:grpSpPr>
        <p:sp>
          <p:nvSpPr>
            <p:cNvPr id="268" name="Rectangle"/>
            <p:cNvSpPr/>
            <p:nvPr/>
          </p:nvSpPr>
          <p:spPr>
            <a:xfrm>
              <a:off x="0" y="83261"/>
              <a:ext cx="21793200" cy="2719077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1"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9" name="Mekanisme Vitamin D dalam  Menurunkan Risiko Infeksi Virus"/>
            <p:cNvSpPr/>
            <p:nvPr/>
          </p:nvSpPr>
          <p:spPr>
            <a:xfrm>
              <a:off x="104139" y="1442799"/>
              <a:ext cx="215849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indent="84138" defTabSz="1828800">
                <a:defRPr b="1"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Mekanisme V</a:t>
              </a:r>
              <a:r>
                <a:t>itamin D</a:t>
              </a:r>
              <a:r>
                <a:t> dalam </a:t>
              </a:r>
              <a:br/>
              <a:r>
                <a:t>Menurunkan Risiko Infeksi Virus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4"/>
          <p:cNvSpPr txBox="1"/>
          <p:nvPr/>
        </p:nvSpPr>
        <p:spPr>
          <a:xfrm>
            <a:off x="10518140" y="13100051"/>
            <a:ext cx="10726420" cy="52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r" defTabSz="182880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Grant WB, et al. </a:t>
            </a:r>
            <a:r>
              <a:t>Nutrients 2020, 12, 988;</a:t>
            </a:r>
            <a:r>
              <a:t> </a:t>
            </a:r>
            <a:r>
              <a:t>doi:10.3390/nu12040988</a:t>
            </a:r>
          </a:p>
        </p:txBody>
      </p:sp>
      <p:pic>
        <p:nvPicPr>
          <p:cNvPr id="273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6496" y="7578080"/>
            <a:ext cx="3744417" cy="3744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图片 9" descr="图片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56498" y="11034466"/>
            <a:ext cx="1227163" cy="1227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图片 9" descr="图片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56898" y="7866113"/>
            <a:ext cx="651099" cy="65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图片 9" descr="图片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28704" y="6425951"/>
            <a:ext cx="864097" cy="8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 6"/>
          <p:cNvSpPr/>
          <p:nvPr/>
        </p:nvSpPr>
        <p:spPr>
          <a:xfrm>
            <a:off x="1104900" y="4671233"/>
            <a:ext cx="22174200" cy="8011241"/>
          </a:xfrm>
          <a:prstGeom prst="rect">
            <a:avLst/>
          </a:prstGeom>
          <a:solidFill>
            <a:srgbClr val="FFFFFF">
              <a:alpha val="77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85800" indent="-685800" algn="l" defTabSz="1828800">
              <a:spcBef>
                <a:spcPts val="2400"/>
              </a:spcBef>
              <a:buClr>
                <a:srgbClr val="C00000"/>
              </a:buClr>
              <a:buSzPct val="100000"/>
              <a:buChar char="❑"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Uji klinik pada wanita pascamenopause dengan kadar 25(OH)D rata-rata 18 ng/mL menemukan bahwa pemberian vitamin D 2.000 IU/hari menurunkan kejadian infeksi saluran napas atas termasuk influenza vs 800 IU/hari atau plasebo</a:t>
            </a:r>
          </a:p>
          <a:p>
            <a:pPr marL="685800" indent="-685800" algn="l" defTabSz="1828800">
              <a:spcBef>
                <a:spcPts val="2400"/>
              </a:spcBef>
              <a:buClr>
                <a:srgbClr val="C00000"/>
              </a:buClr>
              <a:buSzPct val="100000"/>
              <a:buChar char="❑"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Untuk menurunkan risiko infeksi influenza dan/atau COVID-19, direkomendasikan pemberian vitamin </a:t>
            </a:r>
            <a:r>
              <a:rPr b="1">
                <a:solidFill>
                  <a:srgbClr val="4472C4"/>
                </a:solidFill>
              </a:rPr>
              <a:t>D3 10.000 IU/hari selama 1 bulan, diikuti dengan 5.000 IU/hari.</a:t>
            </a:r>
            <a:endParaRPr b="1">
              <a:solidFill>
                <a:srgbClr val="4472C4"/>
              </a:solidFill>
            </a:endParaRPr>
          </a:p>
          <a:p>
            <a:pPr marL="685800" indent="-685800" algn="l" defTabSz="1828800">
              <a:spcBef>
                <a:spcPts val="2400"/>
              </a:spcBef>
              <a:buClr>
                <a:srgbClr val="C00000"/>
              </a:buClr>
              <a:buSzPct val="100000"/>
              <a:buChar char="❑"/>
              <a:defRPr b="1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Target kadar 25(OH)D</a:t>
            </a:r>
            <a:r>
              <a:t> : </a:t>
            </a:r>
            <a:r>
              <a:t> 40-60 ng/mL.</a:t>
            </a:r>
          </a:p>
          <a:p>
            <a:pPr marL="685800" indent="-685800" algn="l" defTabSz="1828800">
              <a:spcBef>
                <a:spcPts val="2400"/>
              </a:spcBef>
              <a:buClr>
                <a:srgbClr val="C00000"/>
              </a:buClr>
              <a:buSzPct val="100000"/>
              <a:buChar char="❑"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Untuk terapi COVID-19, dosis vitamin D3 yang lebih tinggi mungkin bermanfaat.</a:t>
            </a:r>
          </a:p>
          <a:p>
            <a:pPr algn="l" defTabSz="18288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844" y="11290440"/>
            <a:ext cx="3744417" cy="2365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3975" y="119692"/>
            <a:ext cx="21495125" cy="4551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3"/>
      <p:bldP build="whole" bldLvl="1" animBg="1" rev="0" advAuto="0" spid="273" grpId="1"/>
      <p:bldP build="whole" bldLvl="1" animBg="1" rev="0" advAuto="0" spid="274" grpId="2"/>
      <p:bldP build="whole" bldLvl="1" animBg="1" rev="0" advAuto="0" spid="276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1027"/>
          <p:cNvSpPr txBox="1"/>
          <p:nvPr>
            <p:ph type="body" idx="4294967295"/>
          </p:nvPr>
        </p:nvSpPr>
        <p:spPr>
          <a:xfrm>
            <a:off x="1768475" y="3185049"/>
            <a:ext cx="22615526" cy="8731251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algn="just" defTabSz="1828800">
              <a:spcBef>
                <a:spcPts val="2000"/>
              </a:spcBef>
              <a:buSzTx/>
              <a:buFont typeface="Arial"/>
              <a:buNone/>
              <a:defRPr b="1" sz="4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Telaah Sistematis dan Metaanalisis (10</a:t>
            </a:r>
            <a:r>
              <a:t> studi, n=376.596 )</a:t>
            </a:r>
          </a:p>
          <a:p>
            <a:pPr marL="0" indent="0" algn="just" defTabSz="1828800">
              <a:spcBef>
                <a:spcPts val="2000"/>
              </a:spcBef>
              <a:buSzTx/>
              <a:buFont typeface="Arial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pPr>
            <a:r>
              <a:t>Menilai hubungan antara status vitamin D yang rendah dengan risiko infeksi COVID-19.</a:t>
            </a:r>
          </a:p>
        </p:txBody>
      </p:sp>
      <p:sp>
        <p:nvSpPr>
          <p:cNvPr id="282" name="Rectangle 5"/>
          <p:cNvSpPr/>
          <p:nvPr/>
        </p:nvSpPr>
        <p:spPr>
          <a:xfrm>
            <a:off x="884763" y="5072896"/>
            <a:ext cx="22476950" cy="3519558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 defTabSz="1828800">
              <a:spcBef>
                <a:spcPts val="600"/>
              </a:spcBef>
              <a:defRPr b="1" sz="4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Hasil Penelitian:</a:t>
            </a:r>
          </a:p>
          <a:p>
            <a:pPr marL="361949" indent="-361949" algn="just" defTabSz="1828800">
              <a:spcBef>
                <a:spcPts val="600"/>
              </a:spcBef>
              <a:buSzPct val="100000"/>
              <a:buChar char="▪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Secara keseluruhan, status vitamin D yang rendah (defisiensi atau insufisiensi vitamin D) dikaitkan dengan peningkatan risiko infeksi COVID-19 sebesar 43% (OR = 1,43, 95%CI 1,00-2,05, p=0,036).</a:t>
            </a:r>
          </a:p>
          <a:p>
            <a:pPr marL="361949" indent="-361949" algn="just" defTabSz="1828800">
              <a:spcBef>
                <a:spcPts val="600"/>
              </a:spcBef>
              <a:buSzPct val="100000"/>
              <a:buChar char="▪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Individu yang positif terinfeksi COVID-19 memiliki kadar vitamin D yang lebih rendah daripada individu yang negatif COVID-19 (SMD= -0,37, 95%CI= -0,52 - -0,21, p=0,000).</a:t>
            </a:r>
          </a:p>
        </p:txBody>
      </p:sp>
      <p:sp>
        <p:nvSpPr>
          <p:cNvPr id="283" name="Rectangle 7"/>
          <p:cNvSpPr/>
          <p:nvPr/>
        </p:nvSpPr>
        <p:spPr>
          <a:xfrm>
            <a:off x="884763" y="9146309"/>
            <a:ext cx="21743220" cy="2706758"/>
          </a:xfrm>
          <a:prstGeom prst="rect">
            <a:avLst/>
          </a:prstGeom>
          <a:solidFill>
            <a:srgbClr val="FFF2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 defTabSz="1828800">
              <a:defRPr b="1" sz="4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Kesimpulan</a:t>
            </a:r>
          </a:p>
          <a:p>
            <a:pPr algn="just" defTabSz="1828800"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Status vitamin D serum yang rendah kemungkinan terkait dengan peningkatan risiko COVID-19. Individu dengan kekurangan vitamin D perlu mendapatkan perhatian khusus terhadap terjadinya peningkatan risiko infeksi COVID-19.</a:t>
            </a:r>
          </a:p>
        </p:txBody>
      </p:sp>
      <p:sp>
        <p:nvSpPr>
          <p:cNvPr id="284" name="Rectangle 1"/>
          <p:cNvSpPr txBox="1"/>
          <p:nvPr/>
        </p:nvSpPr>
        <p:spPr>
          <a:xfrm>
            <a:off x="989728" y="12339280"/>
            <a:ext cx="16808536" cy="43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 defTabSz="1828800">
              <a:defRPr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Liu </a:t>
            </a:r>
            <a:r>
              <a:t>et al</a:t>
            </a:r>
            <a:r>
              <a:t>. Low vitamin D status is associated with coronavirus disease 2019 outcomes: a systematic review and meta-analysis. </a:t>
            </a:r>
            <a:r>
              <a:rPr i="1"/>
              <a:t>Int J Infect Dis</a:t>
            </a:r>
            <a:r>
              <a:t>. 2021;104:58-64. </a:t>
            </a:r>
          </a:p>
        </p:txBody>
      </p:sp>
      <p:grpSp>
        <p:nvGrpSpPr>
          <p:cNvPr id="287" name="Rectangle 8"/>
          <p:cNvGrpSpPr/>
          <p:nvPr/>
        </p:nvGrpSpPr>
        <p:grpSpPr>
          <a:xfrm>
            <a:off x="1768475" y="254483"/>
            <a:ext cx="21793201" cy="2719078"/>
            <a:chOff x="0" y="0"/>
            <a:chExt cx="21793200" cy="2719076"/>
          </a:xfrm>
        </p:grpSpPr>
        <p:sp>
          <p:nvSpPr>
            <p:cNvPr id="285" name="Rectangle"/>
            <p:cNvSpPr/>
            <p:nvPr/>
          </p:nvSpPr>
          <p:spPr>
            <a:xfrm>
              <a:off x="0" y="-1"/>
              <a:ext cx="21793200" cy="2719078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1" sz="5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6" name="Mekanisme Vitamin D dalam Menurunkan Status Vitamin D yang Rendah Dikaitkan dengan Peningkatan Risiko Infeksi Covid-19"/>
            <p:cNvSpPr txBox="1"/>
            <p:nvPr/>
          </p:nvSpPr>
          <p:spPr>
            <a:xfrm>
              <a:off x="104139" y="482980"/>
              <a:ext cx="21584921" cy="1753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indent="84138" defTabSz="1828800">
                <a:defRPr b="1" sz="5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Mekanisme V</a:t>
              </a:r>
              <a:r>
                <a:t>itamin D</a:t>
              </a:r>
              <a:r>
                <a:t> dala</a:t>
              </a:r>
              <a:r>
                <a:t>m </a:t>
              </a:r>
              <a:r>
                <a:t>Menurunkan </a:t>
              </a:r>
              <a:r>
                <a:t>Status Vitamin D yang Rendah Dikaitkan dengan Peningkatan Risiko Infeksi Covid-19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4672.jpg" descr="IMG_467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593" y="443306"/>
            <a:ext cx="22788814" cy="1213048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Protokol Tatalaksana COVID-19 Edisi 3. Jakarta: PDPI,PERKI, PAPDI, PERDATIN, IDAI, Jakarta;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Protokol Tatalaksana COVID-19 Edisi 3. Jakarta: PDPI,PERKI, PAPDI, PERDATIN, IDAI, Jakarta;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MEKANISME KERJA VITAMIN D DALAM COVID-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21354">
              <a:defRPr spc="-147" sz="7394"/>
            </a:lvl1pPr>
          </a:lstStyle>
          <a:p>
            <a:pPr/>
            <a:r>
              <a:t>MEKANISME KERJA VITAMIN D DALAM COVID-19</a:t>
            </a:r>
          </a:p>
        </p:txBody>
      </p:sp>
      <p:sp>
        <p:nvSpPr>
          <p:cNvPr id="290" name="Sebagai imunomodul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Sebagai imunomodulator</a:t>
            </a:r>
          </a:p>
          <a:p>
            <a:pPr/>
            <a:r>
              <a:t>Dapat menyeimbangkan ACE/ACE2 dengan menekan renin</a:t>
            </a:r>
          </a:p>
          <a:p>
            <a:pPr/>
            <a:r>
              <a:t>Mengatasi stress oksidatif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MEKANISME KERJA VITAMIN D DALAM COVID-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21354">
              <a:defRPr spc="-147" sz="7394"/>
            </a:lvl1pPr>
          </a:lstStyle>
          <a:p>
            <a:pPr/>
            <a:r>
              <a:t>MEKANISME KERJA VITAMIN D DALAM COVID-19</a:t>
            </a:r>
          </a:p>
        </p:txBody>
      </p:sp>
      <p:pic>
        <p:nvPicPr>
          <p:cNvPr id="293" name="IMG_5896.jpg" descr="IMG_58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8384" y="2941551"/>
            <a:ext cx="21382836" cy="10638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ujuan Pemberian Vitamin 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Tujuan Pemberian Vitamin D</a:t>
            </a:r>
          </a:p>
        </p:txBody>
      </p:sp>
      <p:sp>
        <p:nvSpPr>
          <p:cNvPr id="296" name="Mencegah terkena COVID-19 dengan meningkatkan imunitas tubu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Mencegah terkena COVID-19 dengan meningkatkan imunitas tubuh</a:t>
            </a:r>
          </a:p>
          <a:p>
            <a:pPr/>
            <a:r>
              <a:t>Mengatur kerja berbagai gen sehingga dapat mencegah berbagai penyakit kronis</a:t>
            </a:r>
          </a:p>
          <a:p>
            <a:pPr/>
            <a:r>
              <a:t>Mengoptimalkan kerja sel-sel di dalam tubuh</a:t>
            </a:r>
          </a:p>
          <a:p>
            <a:pPr/>
            <a:r>
              <a:t>Pada Pasien COVID-19 dapat mencegah terjadinya badai sitokin dan badai bradykinin</a:t>
            </a:r>
          </a:p>
          <a:p>
            <a:pPr/>
            <a:r>
              <a:t>Dapat mempercepat pemulihan dan hasil PCR negative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komendasi D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Rekomendasi Dosis</a:t>
            </a:r>
          </a:p>
        </p:txBody>
      </p:sp>
      <p:sp>
        <p:nvSpPr>
          <p:cNvPr id="29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Vitamin D mengurangi resiko infeksi COVID-19: ARDS, tingkat keparahan dan komorbiditas penyak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0831" indent="-560831" defTabSz="2243271">
              <a:spcBef>
                <a:spcPts val="4100"/>
              </a:spcBef>
              <a:defRPr sz="4416"/>
            </a:pPr>
            <a:r>
              <a:t>Vitamin D mengurangi resiko infeksi COVID-19: ARDS, tingkat keparahan dan komorbiditas penyakit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Target optimal kadar 25 (OH)D berkisar 40-60 ng/mL. Penggunaan disesuaikan kadar vitamin D dalam darah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Terdapat studi pada kasus COVID-19 dengan pemberian 60.000 IU/hari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Rekomendasi untuk high risk : 10.000 IU/hari untuk berberapa minggu (6-8 minggu) diikuti dengan 5000 IU/hari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Rekomendasi umum untuk pasien COVId-19 di Indonesia : 1000-5000 IU/hari dan untuk pencegahan 400-1000 IU/hari kecuali bagi mereka yang mengalami defisiensi vitamin D harus diberikan dosis yang lebih Tinggi.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393" y="0"/>
            <a:ext cx="9102775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9981" y="5242071"/>
            <a:ext cx="13416607" cy="4546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6" name="Rectangle 7"/>
          <p:cNvGrpSpPr/>
          <p:nvPr/>
        </p:nvGrpSpPr>
        <p:grpSpPr>
          <a:xfrm>
            <a:off x="11261177" y="1595416"/>
            <a:ext cx="12258953" cy="2332060"/>
            <a:chOff x="0" y="0"/>
            <a:chExt cx="12258952" cy="2332059"/>
          </a:xfrm>
        </p:grpSpPr>
        <p:sp>
          <p:nvSpPr>
            <p:cNvPr id="304" name="Rectangle"/>
            <p:cNvSpPr/>
            <p:nvPr/>
          </p:nvSpPr>
          <p:spPr>
            <a:xfrm>
              <a:off x="-1" y="0"/>
              <a:ext cx="12258954" cy="2332060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1"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5" name="Tanpa Gejala, Derajat Ringan, Sedang, Berat/ Kritis"/>
            <p:cNvSpPr txBox="1"/>
            <p:nvPr/>
          </p:nvSpPr>
          <p:spPr>
            <a:xfrm>
              <a:off x="104139" y="57895"/>
              <a:ext cx="12050673" cy="2216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indent="84138" defTabSz="1828800">
                <a:defRPr b="1"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Tanpa Gejala, Derajat Ringan, Sedang, Berat/ Kritis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Rectangle 8"/>
          <p:cNvGrpSpPr/>
          <p:nvPr/>
        </p:nvGrpSpPr>
        <p:grpSpPr>
          <a:xfrm>
            <a:off x="3918858" y="418911"/>
            <a:ext cx="17927051" cy="1828989"/>
            <a:chOff x="0" y="0"/>
            <a:chExt cx="17927049" cy="1828987"/>
          </a:xfrm>
        </p:grpSpPr>
        <p:sp>
          <p:nvSpPr>
            <p:cNvPr id="308" name="Rectangle"/>
            <p:cNvSpPr/>
            <p:nvPr/>
          </p:nvSpPr>
          <p:spPr>
            <a:xfrm>
              <a:off x="0" y="0"/>
              <a:ext cx="17927050" cy="1828988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1" sz="8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9" name="Kebutuhan Vitamin D"/>
            <p:cNvSpPr txBox="1"/>
            <p:nvPr/>
          </p:nvSpPr>
          <p:spPr>
            <a:xfrm>
              <a:off x="104140" y="266932"/>
              <a:ext cx="17718770" cy="12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indent="84138" defTabSz="1828800">
                <a:defRPr b="1" sz="8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Kebutuhan </a:t>
              </a:r>
              <a:r>
                <a:t>Vitamin D</a:t>
              </a:r>
            </a:p>
          </p:txBody>
        </p:sp>
      </p:grpSp>
      <p:grpSp>
        <p:nvGrpSpPr>
          <p:cNvPr id="313" name="Group 4"/>
          <p:cNvGrpSpPr/>
          <p:nvPr/>
        </p:nvGrpSpPr>
        <p:grpSpPr>
          <a:xfrm>
            <a:off x="2140849" y="2559239"/>
            <a:ext cx="21031203" cy="11447041"/>
            <a:chOff x="0" y="0"/>
            <a:chExt cx="21031201" cy="11447040"/>
          </a:xfrm>
        </p:grpSpPr>
        <p:pic>
          <p:nvPicPr>
            <p:cNvPr id="311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031202" cy="11447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Rectangle 3"/>
            <p:cNvSpPr/>
            <p:nvPr/>
          </p:nvSpPr>
          <p:spPr>
            <a:xfrm>
              <a:off x="751204" y="3394991"/>
              <a:ext cx="19266036" cy="2126514"/>
            </a:xfrm>
            <a:prstGeom prst="rect">
              <a:avLst/>
            </a:prstGeom>
            <a:noFill/>
            <a:ln w="1524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1"/>
          <p:cNvSpPr txBox="1"/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6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156" y="40279"/>
            <a:ext cx="23937687" cy="13675722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Text Placeholder 3"/>
          <p:cNvSpPr txBox="1"/>
          <p:nvPr>
            <p:ph type="body" sz="quarter" idx="1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Rectangle 4"/>
          <p:cNvGrpSpPr/>
          <p:nvPr/>
        </p:nvGrpSpPr>
        <p:grpSpPr>
          <a:xfrm>
            <a:off x="1886402" y="418911"/>
            <a:ext cx="19959506" cy="2422262"/>
            <a:chOff x="0" y="0"/>
            <a:chExt cx="19959505" cy="2422260"/>
          </a:xfrm>
        </p:grpSpPr>
        <p:sp>
          <p:nvSpPr>
            <p:cNvPr id="319" name="Rectangle"/>
            <p:cNvSpPr/>
            <p:nvPr/>
          </p:nvSpPr>
          <p:spPr>
            <a:xfrm>
              <a:off x="0" y="-1"/>
              <a:ext cx="19959506" cy="2422262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b="1" sz="8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0" name="TAKE HOME MESSAGE"/>
            <p:cNvSpPr txBox="1"/>
            <p:nvPr/>
          </p:nvSpPr>
          <p:spPr>
            <a:xfrm>
              <a:off x="104140" y="563568"/>
              <a:ext cx="19751226" cy="1295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indent="84138" defTabSz="1828800">
                <a:defRPr b="1" sz="8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TAKE HOME MESSAGE</a:t>
              </a:r>
            </a:p>
          </p:txBody>
        </p:sp>
      </p:grpSp>
      <p:sp>
        <p:nvSpPr>
          <p:cNvPr id="322" name="Content Placeholder 2"/>
          <p:cNvSpPr txBox="1"/>
          <p:nvPr/>
        </p:nvSpPr>
        <p:spPr>
          <a:xfrm>
            <a:off x="1267097" y="3853541"/>
            <a:ext cx="22383207" cy="65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85800" indent="-685800" algn="just" defTabSz="1828800">
              <a:spcBef>
                <a:spcPts val="1200"/>
              </a:spcBef>
              <a:buClr>
                <a:srgbClr val="44546A"/>
              </a:buClr>
              <a:buSzPct val="90000"/>
              <a:buChar char="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</a:t>
            </a:r>
            <a:r>
              <a:t>enelitian telah menunjukkan bahwa defisiensi vitamin D dikaitkan dengan peningkatan risiko dan keparahan infeksi dan penyakit autoimun</a:t>
            </a:r>
            <a:r>
              <a:t>, serta </a:t>
            </a:r>
            <a:r>
              <a:t>sering ditemukan pada pasien COVID-19.</a:t>
            </a:r>
          </a:p>
          <a:p>
            <a:pPr marL="685800" indent="-685800" algn="just" defTabSz="1828800">
              <a:spcBef>
                <a:spcPts val="1200"/>
              </a:spcBef>
              <a:buClr>
                <a:srgbClr val="44546A"/>
              </a:buClr>
              <a:buSzPct val="90000"/>
              <a:buChar char="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Direkomendasikan suplementasi vitamin D untuk pencegahan dan terapi infeksi COVID-19.</a:t>
            </a:r>
          </a:p>
          <a:p>
            <a:pPr marL="685800" indent="-685800" algn="just" defTabSz="1828800">
              <a:spcBef>
                <a:spcPts val="1200"/>
              </a:spcBef>
              <a:buClr>
                <a:srgbClr val="44546A"/>
              </a:buClr>
              <a:buSzPct val="90000"/>
              <a:buChar char="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2351824"/>
            <a:ext cx="14140542" cy="9416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4673.jpg" descr="IMG_467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945" y="1096455"/>
            <a:ext cx="24032110" cy="1152309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rotokol Tatalaksana COVID-19 Edisi 3. Jakarta: PDPI,PERKI, PAPDI, PERDATIN, IDAI, Jakarta;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Protokol Tatalaksana COVID-19 Edisi 3. Jakarta: PDPI,PERKI, PAPDI, PERDATIN, IDAI, Jakarta;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4674.jpg" descr="IMG_467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900" y="990564"/>
            <a:ext cx="21947382" cy="1173487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rotokol Tatalaksana COVID-19 Edisi 3. Jakarta: PDPI,PERKI, PAPDI, PERDATIN, IDAI, Jakarta;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Protokol Tatalaksana COVID-19 Edisi 3. Jakarta: PDPI,PERKI, PAPDI, PERDATIN, IDAI, Jakarta;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4675.jpg" descr="IMG_467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631" y="1674701"/>
            <a:ext cx="23410738" cy="1092501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Protokol Tatalaksana COVID-19 Edisi 3. Jakarta: PDPI,PERKI, PAPDI, PERDATIN, IDAI, Jakarta;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Protokol Tatalaksana COVID-19 Edisi 3. Jakarta: PDPI,PERKI, PAPDI, PERDATIN, IDAI, Jakarta;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5090.jpg" descr="IMG_509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052" y="824133"/>
            <a:ext cx="22105896" cy="1206773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Protokol Tatalaksana COVID-19 Edisi 3. Jakarta: PDPI,PERKI, PAPDI, PERDATIN, IDAI, Jakarta;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Protokol Tatalaksana COVID-19 Edisi 3. Jakarta: PDPI,PERKI, PAPDI, PERDATIN, IDAI, Jakarta;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ANPA GEJALA"/>
          <p:cNvSpPr/>
          <p:nvPr/>
        </p:nvSpPr>
        <p:spPr>
          <a:xfrm>
            <a:off x="1272591" y="735780"/>
            <a:ext cx="4656807" cy="1270001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TANPA GEJALA</a:t>
            </a:r>
          </a:p>
        </p:txBody>
      </p:sp>
      <p:sp>
        <p:nvSpPr>
          <p:cNvPr id="198" name="RINGAN"/>
          <p:cNvSpPr/>
          <p:nvPr/>
        </p:nvSpPr>
        <p:spPr>
          <a:xfrm>
            <a:off x="1272591" y="3164877"/>
            <a:ext cx="4656807" cy="1270001"/>
          </a:xfrm>
          <a:prstGeom prst="roundRect">
            <a:avLst>
              <a:gd name="adj" fmla="val 15000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RINGAN</a:t>
            </a:r>
          </a:p>
        </p:txBody>
      </p:sp>
      <p:sp>
        <p:nvSpPr>
          <p:cNvPr id="199" name="SEDANG"/>
          <p:cNvSpPr/>
          <p:nvPr/>
        </p:nvSpPr>
        <p:spPr>
          <a:xfrm>
            <a:off x="1272591" y="5464702"/>
            <a:ext cx="4656807" cy="1270001"/>
          </a:xfrm>
          <a:prstGeom prst="roundRect">
            <a:avLst>
              <a:gd name="adj" fmla="val 15000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SEDANG</a:t>
            </a:r>
          </a:p>
        </p:txBody>
      </p:sp>
      <p:sp>
        <p:nvSpPr>
          <p:cNvPr id="200" name="BERAT"/>
          <p:cNvSpPr/>
          <p:nvPr/>
        </p:nvSpPr>
        <p:spPr>
          <a:xfrm>
            <a:off x="1272591" y="8186054"/>
            <a:ext cx="4656807" cy="1270001"/>
          </a:xfrm>
          <a:prstGeom prst="roundRect">
            <a:avLst>
              <a:gd name="adj" fmla="val 15000"/>
            </a:avLst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BERAT</a:t>
            </a:r>
          </a:p>
        </p:txBody>
      </p:sp>
      <p:sp>
        <p:nvSpPr>
          <p:cNvPr id="201" name="KRITIS"/>
          <p:cNvSpPr/>
          <p:nvPr/>
        </p:nvSpPr>
        <p:spPr>
          <a:xfrm>
            <a:off x="1272591" y="10635184"/>
            <a:ext cx="4656807" cy="1270001"/>
          </a:xfrm>
          <a:prstGeom prst="roundRect">
            <a:avLst>
              <a:gd name="adj" fmla="val 15000"/>
            </a:avLst>
          </a:prstGeom>
          <a:solidFill>
            <a:srgbClr val="ED220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KRITIS</a:t>
            </a:r>
          </a:p>
        </p:txBody>
      </p:sp>
      <p:sp>
        <p:nvSpPr>
          <p:cNvPr id="202" name="Arrow"/>
          <p:cNvSpPr/>
          <p:nvPr/>
        </p:nvSpPr>
        <p:spPr>
          <a:xfrm>
            <a:off x="6885399" y="10635184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3" name="Arrow"/>
          <p:cNvSpPr/>
          <p:nvPr/>
        </p:nvSpPr>
        <p:spPr>
          <a:xfrm>
            <a:off x="6885399" y="814508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Arrow"/>
          <p:cNvSpPr/>
          <p:nvPr/>
        </p:nvSpPr>
        <p:spPr>
          <a:xfrm>
            <a:off x="6885399" y="546470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Arrow"/>
          <p:cNvSpPr/>
          <p:nvPr/>
        </p:nvSpPr>
        <p:spPr>
          <a:xfrm>
            <a:off x="6885399" y="3164877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6" name="Arrow"/>
          <p:cNvSpPr/>
          <p:nvPr/>
        </p:nvSpPr>
        <p:spPr>
          <a:xfrm>
            <a:off x="6885399" y="735780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7" name="terkonfirmasi, asimptomatik…"/>
          <p:cNvSpPr/>
          <p:nvPr/>
        </p:nvSpPr>
        <p:spPr>
          <a:xfrm>
            <a:off x="8937007" y="427722"/>
            <a:ext cx="13718057" cy="1270001"/>
          </a:xfrm>
          <a:prstGeom prst="roundRect">
            <a:avLst>
              <a:gd name="adj" fmla="val 15000"/>
            </a:avLst>
          </a:prstGeom>
          <a:solidFill>
            <a:schemeClr val="accent6">
              <a:lumOff val="1616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terkonfirmasi, asimptomatik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Orang tanpa gejala</a:t>
            </a:r>
          </a:p>
        </p:txBody>
      </p:sp>
      <p:sp>
        <p:nvSpPr>
          <p:cNvPr id="208" name="Kesadaran: kompos mentis…"/>
          <p:cNvSpPr/>
          <p:nvPr/>
        </p:nvSpPr>
        <p:spPr>
          <a:xfrm>
            <a:off x="8937007" y="2044380"/>
            <a:ext cx="13718057" cy="2472443"/>
          </a:xfrm>
          <a:prstGeom prst="roundRect">
            <a:avLst>
              <a:gd name="adj" fmla="val 7705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Kesadaran: kompos mentis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Hemgdinamik : stabil (tanpa topangan)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Respirasi : Frekuensi 15-20/m, otot bantu napas (-), SPO2 : ≥ 95%</a:t>
            </a:r>
          </a:p>
        </p:txBody>
      </p:sp>
      <p:sp>
        <p:nvSpPr>
          <p:cNvPr id="209" name="Kesadaran: kompos mentis…"/>
          <p:cNvSpPr/>
          <p:nvPr/>
        </p:nvSpPr>
        <p:spPr>
          <a:xfrm>
            <a:off x="8937007" y="4863481"/>
            <a:ext cx="13718057" cy="2472443"/>
          </a:xfrm>
          <a:prstGeom prst="roundRect">
            <a:avLst>
              <a:gd name="adj" fmla="val 7705"/>
            </a:avLst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Kesadaran: kompos mentis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Hemgdinamik : stabil (tanpa topangan)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Respirasi : Frekuensi 20-25/m, otot bantu napas (+/-), 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SPO2 : ≥ 93%</a:t>
            </a:r>
          </a:p>
        </p:txBody>
      </p:sp>
      <p:sp>
        <p:nvSpPr>
          <p:cNvPr id="210" name="Kesadaran: apatis —&gt; somnolen…"/>
          <p:cNvSpPr/>
          <p:nvPr/>
        </p:nvSpPr>
        <p:spPr>
          <a:xfrm>
            <a:off x="8937007" y="7584834"/>
            <a:ext cx="13718057" cy="2472442"/>
          </a:xfrm>
          <a:prstGeom prst="roundRect">
            <a:avLst>
              <a:gd name="adj" fmla="val 7705"/>
            </a:avLst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Kesadaran: apatis —&gt; somnolen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Hemgdinamik : tidak stabil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Respirasi : Frekuensi 25-30/m, otot bantu napas (+/-), 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SPO2 : &lt; 93%</a:t>
            </a:r>
          </a:p>
        </p:txBody>
      </p:sp>
      <p:sp>
        <p:nvSpPr>
          <p:cNvPr id="211" name="Kesadaran: apatis —&gt; somnolen —&gt; koma…"/>
          <p:cNvSpPr/>
          <p:nvPr/>
        </p:nvSpPr>
        <p:spPr>
          <a:xfrm>
            <a:off x="8937007" y="10355060"/>
            <a:ext cx="13718057" cy="2472443"/>
          </a:xfrm>
          <a:prstGeom prst="roundRect">
            <a:avLst>
              <a:gd name="adj" fmla="val 7705"/>
            </a:avLst>
          </a:prstGeom>
          <a:solidFill>
            <a:srgbClr val="ED220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406400" indent="-406400" algn="l" defTabSz="825500">
              <a:buSzPct val="123000"/>
              <a:buChar char="•"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Kesadaran: apatis —&gt; somnolen —&gt; koma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Hemgdinamik : tidak stabil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Respirasi : Frekuensi &gt; 30/m, otot bantu napas (+/-), </a:t>
            </a:r>
          </a:p>
          <a:p>
            <a:pPr marL="406400" indent="-406400" algn="l" defTabSz="825500">
              <a:buSzPct val="123000"/>
              <a:buChar char="•"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ARDS, sepsis, syok sepsis</a:t>
            </a:r>
          </a:p>
        </p:txBody>
      </p:sp>
      <p:sp>
        <p:nvSpPr>
          <p:cNvPr id="212" name="Protokol Tatalaksana COVID-19 Edisi 3. Jakarta: PDPI,PERKI, PAPDI, PERDATIN, IDAI, Jakarta; 2020"/>
          <p:cNvSpPr txBox="1"/>
          <p:nvPr/>
        </p:nvSpPr>
        <p:spPr>
          <a:xfrm>
            <a:off x="537830" y="13125287"/>
            <a:ext cx="21971002" cy="4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Protokol Tatalaksana COVID-19 Edisi 3. Jakarta: PDPI,PERKI, PAPDI, PERDATIN, IDAI, Jakarta;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393" y="0"/>
            <a:ext cx="9102775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9351" y="567690"/>
            <a:ext cx="12346087" cy="9410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03207" y="8196274"/>
            <a:ext cx="11504393" cy="5519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ontent Placeholder 2"/>
          <p:cNvSpPr txBox="1"/>
          <p:nvPr>
            <p:ph type="body" idx="1"/>
          </p:nvPr>
        </p:nvSpPr>
        <p:spPr>
          <a:xfrm>
            <a:off x="3516313" y="3641187"/>
            <a:ext cx="17929226" cy="9051926"/>
          </a:xfrm>
          <a:prstGeom prst="rect">
            <a:avLst/>
          </a:prstGeom>
        </p:spPr>
        <p:txBody>
          <a:bodyPr/>
          <a:lstStyle>
            <a:lvl1pPr algn="ctr">
              <a:buSzTx/>
              <a:buNone/>
              <a:defRPr sz="4800"/>
            </a:lvl1pPr>
          </a:lstStyle>
          <a:p>
            <a:pPr/>
            <a:r>
              <a:t>Terdapat hubungan signifikan antara kadar vitamin D dengan jumlah kasus COVID-19, terutama kematian yang disebabkan oleh infeksi COVID-19.</a:t>
            </a:r>
          </a:p>
        </p:txBody>
      </p:sp>
      <p:grpSp>
        <p:nvGrpSpPr>
          <p:cNvPr id="222" name="Picture 3"/>
          <p:cNvGrpSpPr/>
          <p:nvPr/>
        </p:nvGrpSpPr>
        <p:grpSpPr>
          <a:xfrm>
            <a:off x="3549651" y="6148159"/>
            <a:ext cx="8642351" cy="6769101"/>
            <a:chOff x="0" y="0"/>
            <a:chExt cx="8642350" cy="6769100"/>
          </a:xfrm>
        </p:grpSpPr>
        <p:sp>
          <p:nvSpPr>
            <p:cNvPr id="220" name="Rectangle"/>
            <p:cNvSpPr/>
            <p:nvPr/>
          </p:nvSpPr>
          <p:spPr>
            <a:xfrm>
              <a:off x="0" y="0"/>
              <a:ext cx="8642350" cy="6769100"/>
            </a:xfrm>
            <a:prstGeom prst="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21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642350" cy="6769100"/>
            </a:xfrm>
            <a:prstGeom prst="rect">
              <a:avLst/>
            </a:prstGeom>
            <a:ln w="12700" cap="flat">
              <a:solidFill>
                <a:srgbClr val="000099"/>
              </a:solidFill>
              <a:prstDash val="solid"/>
              <a:miter lim="800000"/>
            </a:ln>
            <a:effectLst/>
          </p:spPr>
        </p:pic>
      </p:grpSp>
      <p:pic>
        <p:nvPicPr>
          <p:cNvPr id="22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80925" y="6148159"/>
            <a:ext cx="8353425" cy="6769101"/>
          </a:xfrm>
          <a:prstGeom prst="rect">
            <a:avLst/>
          </a:prstGeom>
          <a:ln w="12700">
            <a:solidFill>
              <a:srgbClr val="000099"/>
            </a:solidFill>
            <a:miter/>
          </a:ln>
        </p:spPr>
      </p:pic>
      <p:sp>
        <p:nvSpPr>
          <p:cNvPr id="224" name="Rectangle 9"/>
          <p:cNvSpPr txBox="1"/>
          <p:nvPr/>
        </p:nvSpPr>
        <p:spPr>
          <a:xfrm>
            <a:off x="15696562" y="12987025"/>
            <a:ext cx="8355679" cy="48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llie PC, et al. </a:t>
            </a:r>
            <a:r>
              <a:t>Aging Clinical and Experimental Research</a:t>
            </a:r>
            <a:r>
              <a:t> 2020 May 6</a:t>
            </a:r>
          </a:p>
        </p:txBody>
      </p:sp>
      <p:grpSp>
        <p:nvGrpSpPr>
          <p:cNvPr id="227" name="Rectangle 6"/>
          <p:cNvGrpSpPr/>
          <p:nvPr/>
        </p:nvGrpSpPr>
        <p:grpSpPr>
          <a:xfrm>
            <a:off x="1584325" y="574591"/>
            <a:ext cx="21793201" cy="2772684"/>
            <a:chOff x="0" y="56458"/>
            <a:chExt cx="21793200" cy="2772682"/>
          </a:xfrm>
        </p:grpSpPr>
        <p:sp>
          <p:nvSpPr>
            <p:cNvPr id="225" name="Rectangle"/>
            <p:cNvSpPr/>
            <p:nvPr/>
          </p:nvSpPr>
          <p:spPr>
            <a:xfrm>
              <a:off x="0" y="56458"/>
              <a:ext cx="21793200" cy="2772683"/>
            </a:xfrm>
            <a:prstGeom prst="rect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96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</a:p>
          </p:txBody>
        </p:sp>
        <p:sp>
          <p:nvSpPr>
            <p:cNvPr id="226" name="Kaitan Status Vitamin D dengan…"/>
            <p:cNvSpPr/>
            <p:nvPr/>
          </p:nvSpPr>
          <p:spPr>
            <a:xfrm>
              <a:off x="104139" y="1442799"/>
              <a:ext cx="215849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 defTabSz="1828800">
                <a:defRPr b="1"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Kaitan Status V</a:t>
              </a:r>
              <a:r>
                <a:t>itamin D</a:t>
              </a:r>
              <a:r>
                <a:t> dengan </a:t>
              </a:r>
            </a:p>
            <a:p>
              <a:pPr defTabSz="1828800">
                <a:defRPr b="1"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Kasus &amp; Kematian Akibat COVID-19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